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4" r:id="rId2"/>
    <p:sldId id="273" r:id="rId3"/>
    <p:sldId id="270" r:id="rId4"/>
    <p:sldId id="276" r:id="rId5"/>
    <p:sldId id="263" r:id="rId6"/>
    <p:sldId id="269" r:id="rId7"/>
    <p:sldId id="266" r:id="rId8"/>
    <p:sldId id="267" r:id="rId9"/>
    <p:sldId id="272" r:id="rId10"/>
    <p:sldId id="271" r:id="rId11"/>
    <p:sldId id="27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A3F"/>
    <a:srgbClr val="F6F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6B3252-3F3A-40BB-B542-81E2B5DEB90E}" v="1" dt="2022-04-22T11:11:04.8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81" d="100"/>
          <a:sy n="81" d="100"/>
        </p:scale>
        <p:origin x="151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B077F-48F0-4C2A-83A4-8CF2162747F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8BA73-D02B-4057-92CE-1C5A4815023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C6E67-160D-477B-A821-08F224E489B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389E3-ECC8-4680-954A-227F0592C38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B6D0C-1BC7-4A22-AC4E-1C00407753A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82D25-4015-43C5-8023-D6A144AE749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C383F-8252-49B0-99F4-3490784E521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A6065-AAD8-467D-95EA-D232581B443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DF871-A01C-48AB-9074-9FD6BAFCF35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C9400-761D-4612-96B5-B13F9194023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/>
              <a:t>Klikk ikonet for å legge til et bilde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C3D37-C6E4-4EC7-A7F0-CD828861E0E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</a:t>
            </a:r>
            <a:endParaRPr lang="en-US" alt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10B402E-E768-42D3-897C-05DD7D34FAF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  <a:endParaRPr lang="en-US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0" r:id="rId2"/>
    <p:sldLayoutId id="2147483736" r:id="rId3"/>
    <p:sldLayoutId id="2147483731" r:id="rId4"/>
    <p:sldLayoutId id="2147483732" r:id="rId5"/>
    <p:sldLayoutId id="2147483733" r:id="rId6"/>
    <p:sldLayoutId id="2147483737" r:id="rId7"/>
    <p:sldLayoutId id="2147483738" r:id="rId8"/>
    <p:sldLayoutId id="2147483739" r:id="rId9"/>
    <p:sldLayoutId id="2147483734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lbli.no/" TargetMode="Externa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0.bin"/><Relationship Id="rId5" Type="http://schemas.openxmlformats.org/officeDocument/2006/relationships/hyperlink" Target="mailto:marsil@asnesskole.no" TargetMode="External"/><Relationship Id="rId4" Type="http://schemas.openxmlformats.org/officeDocument/2006/relationships/hyperlink" Target="http://www.utdanning.no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4114800"/>
          </a:xfrm>
        </p:spPr>
        <p:txBody>
          <a:bodyPr/>
          <a:lstStyle/>
          <a:p>
            <a:pPr eaLnBrk="1" hangingPunct="1"/>
            <a:r>
              <a:rPr lang="nb-NO" altLang="nb-NO" dirty="0"/>
              <a:t>8.klasse fra høsten i tillegg til engelsk</a:t>
            </a:r>
          </a:p>
          <a:p>
            <a:pPr lvl="2" eaLnBrk="1" hangingPunct="1"/>
            <a:r>
              <a:rPr lang="nb-NO" altLang="nb-NO" dirty="0"/>
              <a:t>Fremmedspråk nivå I (tysk eller spansk), fordypning i </a:t>
            </a:r>
            <a:r>
              <a:rPr lang="nb-NO" altLang="nb-NO"/>
              <a:t>engelsk  </a:t>
            </a:r>
            <a:r>
              <a:rPr lang="nb-NO" altLang="nb-NO" dirty="0"/>
              <a:t>eller matematikk.</a:t>
            </a:r>
          </a:p>
          <a:p>
            <a:pPr lvl="2" eaLnBrk="1" hangingPunct="1"/>
            <a:r>
              <a:rPr lang="nb-NO" altLang="nb-NO" dirty="0"/>
              <a:t>Valget gjøres for alle tre år</a:t>
            </a:r>
          </a:p>
          <a:p>
            <a:pPr lvl="2" eaLnBrk="1" hangingPunct="1"/>
            <a:r>
              <a:rPr lang="nb-NO" altLang="nb-NO" dirty="0"/>
              <a:t>Standpunktkarakter</a:t>
            </a:r>
          </a:p>
          <a:p>
            <a:pPr lvl="2" eaLnBrk="1" hangingPunct="1"/>
            <a:r>
              <a:rPr lang="nb-NO" altLang="nb-NO" dirty="0"/>
              <a:t>Kan komme opp til muntlig eksamen</a:t>
            </a:r>
          </a:p>
          <a:p>
            <a:pPr lvl="2" eaLnBrk="1" hangingPunct="1"/>
            <a:r>
              <a:rPr lang="nb-NO" altLang="nb-NO" dirty="0"/>
              <a:t>Teller ved inntak videregående skole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dirty="0"/>
              <a:t>Fremmedspråk og fordypning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362200" y="3352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066800" y="762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762000" y="1524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251520" y="260648"/>
          <a:ext cx="7905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kument" r:id="rId3" imgW="790575" imgH="942975" progId="Word.Document.8">
                  <p:embed/>
                </p:oleObj>
              </mc:Choice>
              <mc:Fallback>
                <p:oleObj name="Dokument" r:id="rId3" imgW="790575" imgH="942975" progId="Word.Document.8">
                  <p:embed/>
                  <p:pic>
                    <p:nvPicPr>
                      <p:cNvPr id="81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60648"/>
                        <a:ext cx="7905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981200" y="38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b-NO" altLang="nb-NO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043608" y="404664"/>
            <a:ext cx="325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143000" y="3048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b-NO" altLang="nb-NO" sz="1800" b="1" dirty="0">
                <a:solidFill>
                  <a:srgbClr val="FFFA3F"/>
                </a:solidFill>
              </a:rPr>
              <a:t>Åsnes ungdomsskole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 eaLnBrk="1" hangingPunct="1"/>
            <a:r>
              <a:rPr lang="nb-NO" altLang="nb-NO" dirty="0"/>
              <a:t>152 timer over tre år</a:t>
            </a:r>
          </a:p>
          <a:p>
            <a:pPr eaLnBrk="1" hangingPunct="1"/>
            <a:r>
              <a:rPr lang="nb-NO" altLang="nb-NO" dirty="0"/>
              <a:t>Egen læreplan for faget</a:t>
            </a:r>
          </a:p>
          <a:p>
            <a:pPr eaLnBrk="1" hangingPunct="1"/>
            <a:r>
              <a:rPr lang="nb-NO" altLang="nb-NO" dirty="0"/>
              <a:t>Samarbeid med næringslivet</a:t>
            </a:r>
          </a:p>
          <a:p>
            <a:pPr eaLnBrk="1" hangingPunct="1"/>
            <a:r>
              <a:rPr lang="nb-NO" altLang="nb-NO" dirty="0"/>
              <a:t>Samarbeid med videregående skole</a:t>
            </a:r>
          </a:p>
          <a:p>
            <a:pPr eaLnBrk="1" hangingPunct="1"/>
            <a:r>
              <a:rPr lang="nb-NO" altLang="nb-NO" dirty="0"/>
              <a:t>Ikke karakter i faget, kun deltatt eller </a:t>
            </a:r>
            <a:r>
              <a:rPr lang="nb-NO" altLang="nb-NO"/>
              <a:t>ikke deltatt</a:t>
            </a:r>
            <a:endParaRPr lang="nb-NO" altLang="nb-NO" dirty="0"/>
          </a:p>
          <a:p>
            <a:pPr eaLnBrk="1" hangingPunct="1">
              <a:buFont typeface="Wingdings" pitchFamily="2" charset="2"/>
              <a:buNone/>
            </a:pPr>
            <a:endParaRPr lang="nb-NO" altLang="nb-NO" dirty="0"/>
          </a:p>
          <a:p>
            <a:pPr eaLnBrk="1" hangingPunct="1"/>
            <a:endParaRPr lang="nb-NO" altLang="nb-NO" dirty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nb-NO" sz="4000" b="1" dirty="0"/>
              <a:t>UTDANNINGSVALG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066800" y="762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762000" y="1524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graphicFrame>
        <p:nvGraphicFramePr>
          <p:cNvPr id="143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276216"/>
              </p:ext>
            </p:extLst>
          </p:nvPr>
        </p:nvGraphicFramePr>
        <p:xfrm>
          <a:off x="244475" y="228600"/>
          <a:ext cx="75882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Document" r:id="rId3" imgW="764402" imgH="944344" progId="Word.Document.8">
                  <p:embed/>
                </p:oleObj>
              </mc:Choice>
              <mc:Fallback>
                <p:oleObj name="Document" r:id="rId3" imgW="764402" imgH="944344" progId="Word.Document.8">
                  <p:embed/>
                  <p:pic>
                    <p:nvPicPr>
                      <p:cNvPr id="1434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228600"/>
                        <a:ext cx="75882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981200" y="38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b-NO" altLang="nb-NO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165225" y="525463"/>
            <a:ext cx="325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143000" y="3048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b-NO" altLang="nb-NO" sz="1800" b="1" dirty="0">
                <a:solidFill>
                  <a:srgbClr val="FFFA3F"/>
                </a:solidFill>
              </a:rPr>
              <a:t>Åsnes ungdomsskole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599A0356-D515-46B4-88ED-AD44F7219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hlinkClick r:id="rId3"/>
              </a:rPr>
              <a:t>www.vilbli.no</a:t>
            </a:r>
            <a:endParaRPr lang="nb-NO" dirty="0"/>
          </a:p>
          <a:p>
            <a:r>
              <a:rPr lang="nb-NO" dirty="0">
                <a:hlinkClick r:id="rId4"/>
              </a:rPr>
              <a:t>www.utdanning.no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Ta kontakt på:</a:t>
            </a:r>
          </a:p>
          <a:p>
            <a:r>
              <a:rPr lang="nb-NO" dirty="0">
                <a:hlinkClick r:id="rId5"/>
              </a:rPr>
              <a:t>marsil@asnesskole.no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eller</a:t>
            </a:r>
          </a:p>
          <a:p>
            <a:r>
              <a:rPr lang="nb-NO" dirty="0"/>
              <a:t>62956734 / 952 00 214</a:t>
            </a:r>
          </a:p>
          <a:p>
            <a:pPr marL="0" indent="0">
              <a:buNone/>
            </a:pPr>
            <a:r>
              <a:rPr lang="nb-NO" dirty="0"/>
              <a:t>dersom noe er uklart eller andre spørsmål!</a:t>
            </a:r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CC97F548-9A4A-4108-8847-7CE802FE8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Anbefalte nettsider</a:t>
            </a:r>
            <a:br>
              <a:rPr lang="nb-NO" dirty="0"/>
            </a:br>
            <a:r>
              <a:rPr lang="nb-NO" sz="1800" dirty="0"/>
              <a:t>og kontaktinfo</a:t>
            </a:r>
            <a:endParaRPr lang="nb-NO" dirty="0"/>
          </a:p>
        </p:txBody>
      </p:sp>
      <p:graphicFrame>
        <p:nvGraphicFramePr>
          <p:cNvPr id="4" name="Object 6">
            <a:extLst>
              <a:ext uri="{FF2B5EF4-FFF2-40B4-BE49-F238E27FC236}">
                <a16:creationId xmlns:a16="http://schemas.microsoft.com/office/drawing/2014/main" id="{36209AAD-DA00-429A-8939-75735E2AF8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3501058"/>
              </p:ext>
            </p:extLst>
          </p:nvPr>
        </p:nvGraphicFramePr>
        <p:xfrm>
          <a:off x="228600" y="228600"/>
          <a:ext cx="7905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Document" r:id="rId6" imgW="797605" imgH="944344" progId="Word.Document.8">
                  <p:embed/>
                </p:oleObj>
              </mc:Choice>
              <mc:Fallback>
                <p:oleObj name="Document" r:id="rId6" imgW="797605" imgH="944344" progId="Word.Document.8">
                  <p:embed/>
                  <p:pic>
                    <p:nvPicPr>
                      <p:cNvPr id="1434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7905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9">
            <a:extLst>
              <a:ext uri="{FF2B5EF4-FFF2-40B4-BE49-F238E27FC236}">
                <a16:creationId xmlns:a16="http://schemas.microsoft.com/office/drawing/2014/main" id="{5EDE691A-2446-402D-96CD-4EF4F6C45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048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b-NO" altLang="nb-NO" sz="1800" b="1" dirty="0">
                <a:solidFill>
                  <a:srgbClr val="FFFA3F"/>
                </a:solidFill>
              </a:rPr>
              <a:t>Åsnes ungdomsskole</a:t>
            </a:r>
          </a:p>
        </p:txBody>
      </p:sp>
    </p:spTree>
    <p:extLst>
      <p:ext uri="{BB962C8B-B14F-4D97-AF65-F5344CB8AC3E}">
        <p14:creationId xmlns:p14="http://schemas.microsoft.com/office/powerpoint/2010/main" val="3170007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Studieforberedende utdanningsprogram	</a:t>
            </a:r>
          </a:p>
          <a:p>
            <a:endParaRPr lang="nb-NO" dirty="0"/>
          </a:p>
          <a:p>
            <a:r>
              <a:rPr lang="nb-NO" dirty="0"/>
              <a:t>Yrkesfaglig utdanningsprogram</a:t>
            </a:r>
          </a:p>
          <a:p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2962672" cy="498573"/>
          </a:xfrm>
        </p:spPr>
        <p:txBody>
          <a:bodyPr/>
          <a:lstStyle/>
          <a:p>
            <a:r>
              <a:rPr lang="nb-NO" altLang="nb-NO" sz="1400" b="1" dirty="0">
                <a:solidFill>
                  <a:srgbClr val="FFFA3F"/>
                </a:solidFill>
              </a:rPr>
              <a:t>Åsnes ungdomsskole</a:t>
            </a:r>
            <a:r>
              <a:rPr lang="nb-NO" altLang="nb-NO" sz="900" b="1" dirty="0">
                <a:solidFill>
                  <a:srgbClr val="FFFA3F"/>
                </a:solidFill>
              </a:rPr>
              <a:t/>
            </a:r>
            <a:br>
              <a:rPr lang="nb-NO" altLang="nb-NO" sz="900" b="1" dirty="0">
                <a:solidFill>
                  <a:srgbClr val="FFFA3F"/>
                </a:solidFill>
              </a:rPr>
            </a:br>
            <a:endParaRPr lang="nb-NO" sz="900" dirty="0"/>
          </a:p>
        </p:txBody>
      </p:sp>
      <p:graphicFrame>
        <p:nvGraphicFramePr>
          <p:cNvPr id="27650" name="Object 7"/>
          <p:cNvGraphicFramePr>
            <a:graphicFrameLocks noChangeAspect="1"/>
          </p:cNvGraphicFramePr>
          <p:nvPr/>
        </p:nvGraphicFramePr>
        <p:xfrm>
          <a:off x="250825" y="260350"/>
          <a:ext cx="7905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kument" r:id="rId3" imgW="790575" imgH="942975" progId="Word.Document.8">
                  <p:embed/>
                </p:oleObj>
              </mc:Choice>
              <mc:Fallback>
                <p:oleObj name="Dokument" r:id="rId3" imgW="790575" imgH="942975" progId="Word.Document.8">
                  <p:embed/>
                  <p:pic>
                    <p:nvPicPr>
                      <p:cNvPr id="2765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0350"/>
                        <a:ext cx="7905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ktangel 5"/>
          <p:cNvSpPr/>
          <p:nvPr/>
        </p:nvSpPr>
        <p:spPr>
          <a:xfrm>
            <a:off x="2411760" y="1196752"/>
            <a:ext cx="532859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altLang="nb-NO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Videregående skole</a:t>
            </a:r>
          </a:p>
          <a:p>
            <a:endParaRPr lang="nb-NO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nb-NO" altLang="nb-NO" dirty="0"/>
              <a:t>Studieforberedende program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nb-NO" altLang="nb-NO" dirty="0"/>
          </a:p>
          <a:p>
            <a:pPr eaLnBrk="1" hangingPunct="1">
              <a:lnSpc>
                <a:spcPct val="90000"/>
              </a:lnSpc>
            </a:pPr>
            <a:r>
              <a:rPr lang="nb-NO" altLang="nb-NO" dirty="0"/>
              <a:t>Studiespesialisering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nb-NO" altLang="nb-NO" b="1" u="sng" dirty="0"/>
              <a:t>Realfag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nb-NO" altLang="nb-NO" dirty="0"/>
              <a:t>Språk, samfunnsfag og økonomi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dirty="0"/>
              <a:t>Idrettsfag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dirty="0"/>
              <a:t>Medier og kommunikasjon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dirty="0"/>
              <a:t>Kunst, design og arkitektur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dirty="0"/>
              <a:t>Musikk, dans og drama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nb-NO" altLang="nb-NO" dirty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nb-NO" altLang="nb-NO" dirty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nb-NO" altLang="nb-NO" dirty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nb-NO" altLang="nb-NO" dirty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620713"/>
            <a:ext cx="7702550" cy="1131887"/>
          </a:xfrm>
        </p:spPr>
        <p:txBody>
          <a:bodyPr/>
          <a:lstStyle/>
          <a:p>
            <a:pPr eaLnBrk="1" hangingPunct="1"/>
            <a:r>
              <a:rPr lang="nb-NO" altLang="nb-NO" dirty="0"/>
              <a:t>Fremmedspråk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362200" y="3352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066800" y="762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62000" y="1524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250825" y="260350"/>
          <a:ext cx="7905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Dokument" r:id="rId3" imgW="790575" imgH="942975" progId="Word.Document.8">
                  <p:embed/>
                </p:oleObj>
              </mc:Choice>
              <mc:Fallback>
                <p:oleObj name="Dokument" r:id="rId3" imgW="790575" imgH="942975" progId="Word.Document.8">
                  <p:embed/>
                  <p:pic>
                    <p:nvPicPr>
                      <p:cNvPr id="1127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0350"/>
                        <a:ext cx="7905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981200" y="38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b-NO" altLang="nb-NO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165225" y="525463"/>
            <a:ext cx="325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143000" y="3048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b-NO" altLang="nb-NO" sz="1800" b="1">
                <a:solidFill>
                  <a:srgbClr val="FFFA3F"/>
                </a:solidFill>
              </a:rPr>
              <a:t>Åsnes ungdomsskole</a:t>
            </a: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653920" y="1524000"/>
            <a:ext cx="7772400" cy="4114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nb-NO" altLang="nb-NO" sz="3600" dirty="0"/>
              <a:t>Yrkesforberedende program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nb-NO" altLang="nb-NO" u="sng" dirty="0"/>
              <a:t>Det finnes ikke fremmedspråk på yrkesfag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dirty="0"/>
              <a:t>Restaurant og matfag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dirty="0"/>
              <a:t>Teknikk og industriell produksjon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dirty="0"/>
              <a:t>Helse og oppvekst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dirty="0"/>
              <a:t>Håndverk, produkt og designutvikling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dirty="0"/>
              <a:t>Bygg og anlegg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dirty="0"/>
              <a:t>Naturbruk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dirty="0"/>
              <a:t>Elektro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dirty="0"/>
              <a:t>Frisør, blomster, interiør og eksponeringsdesign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dirty="0"/>
              <a:t>Salg, service og reiseliv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dirty="0"/>
              <a:t>Informasjonsteknologi og medieproduksjon</a:t>
            </a:r>
          </a:p>
          <a:p>
            <a:pPr eaLnBrk="1" hangingPunct="1">
              <a:lnSpc>
                <a:spcPct val="90000"/>
              </a:lnSpc>
            </a:pPr>
            <a:endParaRPr lang="nb-NO" altLang="nb-NO" dirty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nb-NO" altLang="nb-NO" dirty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nb-NO" altLang="nb-NO" dirty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nb-NO" altLang="nb-NO" dirty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620713"/>
            <a:ext cx="7702550" cy="1131887"/>
          </a:xfrm>
        </p:spPr>
        <p:txBody>
          <a:bodyPr/>
          <a:lstStyle/>
          <a:p>
            <a:pPr eaLnBrk="1" hangingPunct="1"/>
            <a:r>
              <a:rPr lang="nb-NO" altLang="nb-NO" dirty="0"/>
              <a:t>Fremmedspråk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362200" y="3352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066800" y="762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62000" y="1524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250825" y="260350"/>
          <a:ext cx="7905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Dokument" r:id="rId3" imgW="790575" imgH="942975" progId="Word.Document.8">
                  <p:embed/>
                </p:oleObj>
              </mc:Choice>
              <mc:Fallback>
                <p:oleObj name="Dokument" r:id="rId3" imgW="790575" imgH="942975" progId="Word.Document.8">
                  <p:embed/>
                  <p:pic>
                    <p:nvPicPr>
                      <p:cNvPr id="1127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0350"/>
                        <a:ext cx="7905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981200" y="38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b-NO" altLang="nb-NO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165225" y="525463"/>
            <a:ext cx="325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143000" y="3048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b-NO" altLang="nb-NO" sz="1800" b="1">
                <a:solidFill>
                  <a:srgbClr val="FFFA3F"/>
                </a:solidFill>
              </a:rPr>
              <a:t>Åsnes ungdomsskole</a:t>
            </a:r>
          </a:p>
        </p:txBody>
      </p:sp>
    </p:spTree>
    <p:extLst>
      <p:ext uri="{BB962C8B-B14F-4D97-AF65-F5344CB8AC3E}">
        <p14:creationId xmlns:p14="http://schemas.microsoft.com/office/powerpoint/2010/main" val="958657229"/>
      </p:ext>
    </p:extLst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nb-NO" altLang="nb-NO" sz="2800" dirty="0"/>
              <a:t>Studieforberedende program</a:t>
            </a:r>
          </a:p>
          <a:p>
            <a:pPr algn="ctr" eaLnBrk="1" hangingPunct="1">
              <a:buFont typeface="Wingdings" pitchFamily="2" charset="2"/>
              <a:buNone/>
            </a:pPr>
            <a:endParaRPr lang="nb-NO" altLang="nb-NO" sz="2800" dirty="0"/>
          </a:p>
          <a:p>
            <a:pPr eaLnBrk="1" hangingPunct="1"/>
            <a:r>
              <a:rPr lang="nb-NO" altLang="nb-NO" dirty="0"/>
              <a:t>De som har hatt 2.fremmedspråk på ungdomsskolen, nivå I:</a:t>
            </a:r>
          </a:p>
          <a:p>
            <a:pPr lvl="1" eaLnBrk="1" hangingPunct="1"/>
            <a:r>
              <a:rPr lang="nb-NO" altLang="nb-NO" sz="2400" dirty="0"/>
              <a:t>Samme fremmedspråk, nivå II, over to år, Vg1 og Vg2.</a:t>
            </a:r>
          </a:p>
          <a:p>
            <a:pPr marL="303213" lvl="1" indent="0" eaLnBrk="1" hangingPunct="1">
              <a:buNone/>
            </a:pPr>
            <a:r>
              <a:rPr lang="nb-NO" altLang="nb-NO" sz="2400" dirty="0"/>
              <a:t>Eller </a:t>
            </a:r>
          </a:p>
          <a:p>
            <a:pPr lvl="1" eaLnBrk="1" hangingPunct="1"/>
            <a:r>
              <a:rPr lang="nb-NO" altLang="nb-NO" sz="2400" dirty="0"/>
              <a:t>Starte på nytt fremmedspråk (over to år – det skolen eventuelt tilbyr)</a:t>
            </a:r>
          </a:p>
          <a:p>
            <a:pPr eaLnBrk="1" hangingPunct="1">
              <a:buFont typeface="Wingdings" pitchFamily="2" charset="2"/>
              <a:buNone/>
            </a:pPr>
            <a:endParaRPr lang="nb-NO" altLang="nb-NO" sz="2800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620713"/>
            <a:ext cx="7702550" cy="1131887"/>
          </a:xfrm>
        </p:spPr>
        <p:txBody>
          <a:bodyPr/>
          <a:lstStyle/>
          <a:p>
            <a:pPr eaLnBrk="1" hangingPunct="1"/>
            <a:r>
              <a:rPr lang="nb-NO" altLang="nb-NO"/>
              <a:t>Fremmedspråk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362200" y="3352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066800" y="762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762000" y="1524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250825" y="260350"/>
          <a:ext cx="7905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Dokument" r:id="rId3" imgW="790575" imgH="942975" progId="Word.Document.8">
                  <p:embed/>
                </p:oleObj>
              </mc:Choice>
              <mc:Fallback>
                <p:oleObj name="Dokument" r:id="rId3" imgW="790575" imgH="942975" progId="Word.Document.8">
                  <p:embed/>
                  <p:pic>
                    <p:nvPicPr>
                      <p:cNvPr id="92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0350"/>
                        <a:ext cx="7905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981200" y="38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b-NO" altLang="nb-NO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165225" y="525463"/>
            <a:ext cx="325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143000" y="3048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b-NO" altLang="nb-NO" sz="1800" b="1">
                <a:solidFill>
                  <a:srgbClr val="FFFA3F"/>
                </a:solidFill>
              </a:rPr>
              <a:t>Åsnes ungdomsskole</a:t>
            </a:r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nb-NO" altLang="nb-NO" dirty="0"/>
              <a:t>Studieforberedende program</a:t>
            </a:r>
          </a:p>
          <a:p>
            <a:pPr algn="ctr" eaLnBrk="1" hangingPunct="1">
              <a:buFont typeface="Wingdings" pitchFamily="2" charset="2"/>
              <a:buNone/>
            </a:pPr>
            <a:endParaRPr lang="nb-NO" altLang="nb-NO" dirty="0"/>
          </a:p>
          <a:p>
            <a:pPr eaLnBrk="1" hangingPunct="1"/>
            <a:r>
              <a:rPr lang="nb-NO" altLang="nb-NO" dirty="0"/>
              <a:t>De som </a:t>
            </a:r>
            <a:r>
              <a:rPr lang="nb-NO" altLang="nb-NO" u="sng" dirty="0"/>
              <a:t>ikke</a:t>
            </a:r>
            <a:r>
              <a:rPr lang="nb-NO" altLang="nb-NO" dirty="0"/>
              <a:t> har hatt 2.fremmedspråk på ungdomsskolen må ha det i TRE år på vgs.</a:t>
            </a:r>
          </a:p>
          <a:p>
            <a:pPr eaLnBrk="1" hangingPunct="1"/>
            <a:endParaRPr lang="nb-NO" altLang="nb-NO" dirty="0"/>
          </a:p>
          <a:p>
            <a:pPr lvl="1" eaLnBrk="1" hangingPunct="1"/>
            <a:r>
              <a:rPr lang="nb-NO" altLang="nb-NO" dirty="0"/>
              <a:t>2.fremmedspråk nivå I (Vg1 og Vg2) + nivå II (Vg3)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620713"/>
            <a:ext cx="7702550" cy="1131887"/>
          </a:xfrm>
        </p:spPr>
        <p:txBody>
          <a:bodyPr/>
          <a:lstStyle/>
          <a:p>
            <a:pPr eaLnBrk="1" hangingPunct="1"/>
            <a:r>
              <a:rPr lang="nb-NO" altLang="nb-NO"/>
              <a:t>Fremmedspråk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362200" y="3352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066800" y="762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762000" y="1524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250825" y="260350"/>
          <a:ext cx="7905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Dokument" r:id="rId3" imgW="790575" imgH="942975" progId="Word.Document.8">
                  <p:embed/>
                </p:oleObj>
              </mc:Choice>
              <mc:Fallback>
                <p:oleObj name="Dokument" r:id="rId3" imgW="790575" imgH="942975" progId="Word.Document.8">
                  <p:embed/>
                  <p:pic>
                    <p:nvPicPr>
                      <p:cNvPr id="1024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0350"/>
                        <a:ext cx="7905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981200" y="38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b-NO" altLang="nb-NO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165225" y="525463"/>
            <a:ext cx="325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143000" y="3048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b-NO" altLang="nb-NO" sz="1800" b="1">
                <a:solidFill>
                  <a:srgbClr val="FFFA3F"/>
                </a:solidFill>
              </a:rPr>
              <a:t>Åsnes ungdomsskole</a:t>
            </a:r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nb-NO" altLang="nb-NO" dirty="0"/>
              <a:t>Studieforberedende program</a:t>
            </a:r>
          </a:p>
          <a:p>
            <a:pPr algn="ctr" eaLnBrk="1" hangingPunct="1">
              <a:buFont typeface="Wingdings" pitchFamily="2" charset="2"/>
              <a:buNone/>
            </a:pPr>
            <a:endParaRPr lang="nb-NO" altLang="nb-NO" dirty="0"/>
          </a:p>
          <a:p>
            <a:pPr lvl="1" eaLnBrk="1" hangingPunct="1"/>
            <a:r>
              <a:rPr lang="nb-NO" altLang="nb-NO" dirty="0"/>
              <a:t>Elever i grunnskolen må gjøres kjent med at dersom de ikke velger fremmedspråk på ungdomstrinnet, vil timetallet til valgfrie programfag i videregående opplæring av denne grunn bli redusert med 140 timer</a:t>
            </a:r>
          </a:p>
          <a:p>
            <a:pPr lvl="1" eaLnBrk="1" hangingPunct="1"/>
            <a:r>
              <a:rPr lang="nb-NO" altLang="nb-NO" dirty="0"/>
              <a:t>Dette kan få store konsekvenser for de som trenger FULL realfagskompetanse – for å for eksempel komme inn på medisinstudier. 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Fremmedspråk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362200" y="3352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066800" y="762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762000" y="1524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228600" y="228600"/>
          <a:ext cx="7905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Dokument" r:id="rId3" imgW="790575" imgH="942975" progId="Word.Document.8">
                  <p:embed/>
                </p:oleObj>
              </mc:Choice>
              <mc:Fallback>
                <p:oleObj name="Dokument" r:id="rId3" imgW="790575" imgH="942975" progId="Word.Document.8">
                  <p:embed/>
                  <p:pic>
                    <p:nvPicPr>
                      <p:cNvPr id="1229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7905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981200" y="38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b-NO" altLang="nb-NO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165225" y="525463"/>
            <a:ext cx="325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143000" y="3048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b-NO" altLang="nb-NO" sz="1800" b="1">
                <a:solidFill>
                  <a:srgbClr val="FFFA3F"/>
                </a:solidFill>
              </a:rPr>
              <a:t>Åsnes ungdomsskole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 eaLnBrk="1" hangingPunct="1"/>
            <a:r>
              <a:rPr lang="nb-NO" altLang="nb-NO"/>
              <a:t>Generell studiekompetanse</a:t>
            </a:r>
          </a:p>
          <a:p>
            <a:pPr lvl="1" eaLnBrk="1" hangingPunct="1"/>
            <a:r>
              <a:rPr lang="nb-NO" altLang="nb-NO"/>
              <a:t>Det er ikke krav om andre fremmedspråk enn engelsk i minimumskravene til generell studiekompetanse</a:t>
            </a:r>
          </a:p>
          <a:p>
            <a:pPr lvl="1" eaLnBrk="1" hangingPunct="1"/>
            <a:r>
              <a:rPr lang="nb-NO" altLang="nb-NO"/>
              <a:t>Fremmedspråk inngår ikke i Vg3 i påbygging til generell studiekompetanse for yrkesfaglige utdanningsprogram</a:t>
            </a:r>
          </a:p>
          <a:p>
            <a:pPr eaLnBrk="1" hangingPunct="1"/>
            <a:endParaRPr lang="nb-NO" altLang="nb-NO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Fremmedspråk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362200" y="3352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066800" y="762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762000" y="1524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228600" y="228600"/>
          <a:ext cx="7905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Dokument" r:id="rId3" imgW="790575" imgH="942975" progId="Word.Document.8">
                  <p:embed/>
                </p:oleObj>
              </mc:Choice>
              <mc:Fallback>
                <p:oleObj name="Dokument" r:id="rId3" imgW="790575" imgH="942975" progId="Word.Document.8">
                  <p:embed/>
                  <p:pic>
                    <p:nvPicPr>
                      <p:cNvPr id="133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7905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981200" y="38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b-NO" altLang="nb-NO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165225" y="525463"/>
            <a:ext cx="325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143000" y="3048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b-NO" altLang="nb-NO" sz="1800" b="1">
                <a:solidFill>
                  <a:srgbClr val="FFFA3F"/>
                </a:solidFill>
              </a:rPr>
              <a:t>Åsnes ungdomsskole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nb-NO" altLang="nb-NO" sz="2800" b="1"/>
              <a:t>Formål:</a:t>
            </a:r>
          </a:p>
          <a:p>
            <a:pPr eaLnBrk="1" hangingPunct="1">
              <a:buFont typeface="Wingdings" pitchFamily="2" charset="2"/>
              <a:buNone/>
            </a:pPr>
            <a:r>
              <a:rPr lang="nb-NO" altLang="nb-NO" sz="2800"/>
              <a:t>Legge til rette for refleksjon, utprøving og</a:t>
            </a:r>
          </a:p>
          <a:p>
            <a:pPr eaLnBrk="1" hangingPunct="1">
              <a:buFont typeface="Wingdings" pitchFamily="2" charset="2"/>
              <a:buNone/>
            </a:pPr>
            <a:r>
              <a:rPr lang="nb-NO" altLang="nb-NO" sz="2800"/>
              <a:t>valg</a:t>
            </a:r>
          </a:p>
          <a:p>
            <a:pPr eaLnBrk="1" hangingPunct="1">
              <a:buFont typeface="Wingdings" pitchFamily="2" charset="2"/>
              <a:buNone/>
            </a:pPr>
            <a:r>
              <a:rPr lang="nb-NO" altLang="nb-NO" sz="2800" b="1"/>
              <a:t>Hovedområder:</a:t>
            </a:r>
          </a:p>
          <a:p>
            <a:pPr eaLnBrk="1" hangingPunct="1"/>
            <a:r>
              <a:rPr lang="nb-NO" altLang="nb-NO" sz="2800"/>
              <a:t>Om videregående opplæring og arbeidsliv, 20%</a:t>
            </a:r>
          </a:p>
          <a:p>
            <a:pPr eaLnBrk="1" hangingPunct="1"/>
            <a:r>
              <a:rPr lang="nb-NO" altLang="nb-NO" sz="2800"/>
              <a:t>Utprøving av utdanningsprogram, 60%</a:t>
            </a:r>
          </a:p>
          <a:p>
            <a:pPr eaLnBrk="1" hangingPunct="1"/>
            <a:r>
              <a:rPr lang="nb-NO" altLang="nb-NO" sz="2800"/>
              <a:t>Om egne valg, 20%</a:t>
            </a:r>
          </a:p>
          <a:p>
            <a:pPr eaLnBrk="1" hangingPunct="1">
              <a:buFont typeface="Wingdings" pitchFamily="2" charset="2"/>
              <a:buNone/>
            </a:pPr>
            <a:endParaRPr lang="nb-NO" altLang="nb-NO" sz="2800"/>
          </a:p>
          <a:p>
            <a:pPr algn="ctr" eaLnBrk="1" hangingPunct="1">
              <a:buFont typeface="Wingdings" pitchFamily="2" charset="2"/>
              <a:buNone/>
            </a:pPr>
            <a:endParaRPr lang="nb-NO" altLang="nb-NO" sz="28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nb-NO" sz="4000" b="1"/>
              <a:t>UTDANNINGSVALG</a:t>
            </a:r>
            <a:r>
              <a:rPr lang="nb-NO" altLang="nb-NO" sz="3600"/>
              <a:t/>
            </a:r>
            <a:br>
              <a:rPr lang="nb-NO" altLang="nb-NO" sz="3600"/>
            </a:br>
            <a:endParaRPr lang="nb-NO" altLang="nb-NO" sz="280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362200" y="3352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066800" y="762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62000" y="1524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228600" y="228600"/>
          <a:ext cx="7905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Dokument" r:id="rId3" imgW="790575" imgH="942975" progId="Word.Document.8">
                  <p:embed/>
                </p:oleObj>
              </mc:Choice>
              <mc:Fallback>
                <p:oleObj name="Dokument" r:id="rId3" imgW="790575" imgH="942975" progId="Word.Document.8">
                  <p:embed/>
                  <p:pic>
                    <p:nvPicPr>
                      <p:cNvPr id="1536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7905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981200" y="38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b-NO" altLang="nb-NO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165225" y="525463"/>
            <a:ext cx="325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altLang="nb-NO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143000" y="3048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b-NO" altLang="nb-NO" sz="1800" b="1">
                <a:solidFill>
                  <a:srgbClr val="FFFA3F"/>
                </a:solidFill>
              </a:rPr>
              <a:t>Åsnes ungdomsskole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ølgeform">
  <a:themeElements>
    <a:clrScheme name="Bølg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Bølg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ølg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1618</TotalTime>
  <Words>391</Words>
  <Application>Microsoft Office PowerPoint</Application>
  <PresentationFormat>Skjermfremvisning (4:3)</PresentationFormat>
  <Paragraphs>94</Paragraphs>
  <Slides>11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2</vt:i4>
      </vt:variant>
      <vt:variant>
        <vt:lpstr>Lysbildetitler</vt:lpstr>
      </vt:variant>
      <vt:variant>
        <vt:i4>11</vt:i4>
      </vt:variant>
    </vt:vector>
  </HeadingPairs>
  <TitlesOfParts>
    <vt:vector size="18" baseType="lpstr">
      <vt:lpstr>Candara</vt:lpstr>
      <vt:lpstr>Symbol</vt:lpstr>
      <vt:lpstr>Times New Roman</vt:lpstr>
      <vt:lpstr>Wingdings</vt:lpstr>
      <vt:lpstr>Bølgeform</vt:lpstr>
      <vt:lpstr>Dokument</vt:lpstr>
      <vt:lpstr>Document</vt:lpstr>
      <vt:lpstr>Fremmedspråk og fordypning</vt:lpstr>
      <vt:lpstr>Åsnes ungdomsskole </vt:lpstr>
      <vt:lpstr>Fremmedspråk</vt:lpstr>
      <vt:lpstr>Fremmedspråk</vt:lpstr>
      <vt:lpstr>Fremmedspråk</vt:lpstr>
      <vt:lpstr>Fremmedspråk</vt:lpstr>
      <vt:lpstr>Fremmedspråk</vt:lpstr>
      <vt:lpstr>Fremmedspråk</vt:lpstr>
      <vt:lpstr>UTDANNINGSVALG </vt:lpstr>
      <vt:lpstr>UTDANNINGSVALG</vt:lpstr>
      <vt:lpstr>Anbefalte nettsider og kontaktinfo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Kirsti</dc:creator>
  <cp:lastModifiedBy>Tom Remi Eriksmoen</cp:lastModifiedBy>
  <cp:revision>40</cp:revision>
  <cp:lastPrinted>1601-01-01T00:00:00Z</cp:lastPrinted>
  <dcterms:created xsi:type="dcterms:W3CDTF">2006-04-22T09:05:35Z</dcterms:created>
  <dcterms:modified xsi:type="dcterms:W3CDTF">2022-04-25T08:58:00Z</dcterms:modified>
</cp:coreProperties>
</file>